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0" r:id="rId2"/>
    <p:sldId id="257" r:id="rId3"/>
    <p:sldId id="271" r:id="rId4"/>
    <p:sldId id="278" r:id="rId5"/>
    <p:sldId id="280" r:id="rId6"/>
    <p:sldId id="279" r:id="rId7"/>
    <p:sldId id="281" r:id="rId8"/>
    <p:sldId id="282" r:id="rId9"/>
    <p:sldId id="283" r:id="rId10"/>
    <p:sldId id="284" r:id="rId11"/>
    <p:sldId id="285" r:id="rId12"/>
    <p:sldId id="286" r:id="rId13"/>
    <p:sldId id="262" r:id="rId14"/>
    <p:sldId id="288" r:id="rId15"/>
    <p:sldId id="298" r:id="rId16"/>
    <p:sldId id="290" r:id="rId17"/>
    <p:sldId id="291" r:id="rId18"/>
    <p:sldId id="292" r:id="rId19"/>
    <p:sldId id="293" r:id="rId20"/>
    <p:sldId id="294" r:id="rId21"/>
    <p:sldId id="295" r:id="rId22"/>
    <p:sldId id="296" r:id="rId23"/>
    <p:sldId id="297" r:id="rId24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42" autoAdjust="0"/>
    <p:restoredTop sz="94570" autoAdjust="0"/>
  </p:normalViewPr>
  <p:slideViewPr>
    <p:cSldViewPr snapToGrid="0" snapToObjects="1">
      <p:cViewPr varScale="1">
        <p:scale>
          <a:sx n="92" d="100"/>
          <a:sy n="92" d="100"/>
        </p:scale>
        <p:origin x="184" y="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4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10100-14E3-D647-84FF-F8CB4A92EEE3}" type="datetimeFigureOut">
              <a:rPr lang="en-US" smtClean="0"/>
              <a:t>7/21/17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@UnitedWayGMWC is used as an example.  This should be replaced with your local United Way's social handle. See page 15 for reference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04484-2D14-8147-A2DC-EBF549FB197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BCEA2A-B16D-F446-9BF6-799BE5083711}" type="datetimeFigureOut">
              <a:rPr lang="en-US" smtClean="0"/>
              <a:t>7/21/17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14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@UnitedWayGMWC is used as an example.  This should be replaced with your local United Way's social handle. See page 15 for reference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2BE64-911F-3D4B-A781-15E4A65425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582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To ensure that</a:t>
            </a:r>
            <a:r>
              <a:rPr lang="en-US" baseline="0" dirty="0"/>
              <a:t> the UNITED WE FIGHT. UNITED WE WIN. Artwork is on top of the photo you may have to click on photo box and select to SEND TO BACK.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2BE64-911F-3D4B-A781-15E4A654255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928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2BE64-911F-3D4B-A781-15E4A654255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542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C2BE64-911F-3D4B-A781-15E4A654255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868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820374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65300" y="5353775"/>
            <a:ext cx="7332133" cy="610323"/>
          </a:xfrm>
        </p:spPr>
        <p:txBody>
          <a:bodyPr>
            <a:normAutofit/>
          </a:bodyPr>
          <a:lstStyle>
            <a:lvl1pPr marL="0" indent="0" algn="l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 of presentation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765830" y="6052998"/>
            <a:ext cx="7331075" cy="4896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2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23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8837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666" y="3340100"/>
            <a:ext cx="10888133" cy="257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chemeClr val="accent6"/>
                </a:solidFill>
              </a:defRPr>
            </a:lvl1pPr>
            <a:lvl2pPr algn="ctr">
              <a:defRPr i="1">
                <a:solidFill>
                  <a:schemeClr val="accent1"/>
                </a:solidFill>
              </a:defRPr>
            </a:lvl2pPr>
            <a:lvl3pPr algn="ctr">
              <a:defRPr i="1">
                <a:solidFill>
                  <a:schemeClr val="accent1"/>
                </a:solidFill>
              </a:defRPr>
            </a:lvl3pPr>
            <a:lvl4pPr algn="ctr">
              <a:defRPr i="1">
                <a:solidFill>
                  <a:schemeClr val="accent1"/>
                </a:solidFill>
              </a:defRPr>
            </a:lvl4pPr>
            <a:lvl5pPr algn="ctr">
              <a:defRPr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“Click to edit Master text styles”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0888133" cy="40547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826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8166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82600" y="1955800"/>
            <a:ext cx="10871200" cy="3492500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8837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666" y="3340100"/>
            <a:ext cx="10888133" cy="257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chemeClr val="accent1"/>
                </a:solidFill>
              </a:defRPr>
            </a:lvl1pPr>
            <a:lvl2pPr algn="ctr">
              <a:defRPr i="1">
                <a:solidFill>
                  <a:schemeClr val="accent1"/>
                </a:solidFill>
              </a:defRPr>
            </a:lvl2pPr>
            <a:lvl3pPr algn="ctr">
              <a:defRPr i="1">
                <a:solidFill>
                  <a:schemeClr val="accent1"/>
                </a:solidFill>
              </a:defRPr>
            </a:lvl3pPr>
            <a:lvl4pPr algn="ctr">
              <a:defRPr i="1">
                <a:solidFill>
                  <a:schemeClr val="accent1"/>
                </a:solidFill>
              </a:defRPr>
            </a:lvl4pPr>
            <a:lvl5pPr algn="ctr">
              <a:defRPr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“Click to edit Master text styles”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1307234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8300" y="493135"/>
            <a:ext cx="114046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UnitedWayofAnytown.org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495300" y="1572434"/>
            <a:ext cx="11277600" cy="3909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666" y="3340100"/>
            <a:ext cx="10888133" cy="257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chemeClr val="accent1"/>
                </a:solidFill>
              </a:defRPr>
            </a:lvl1pPr>
            <a:lvl2pPr algn="ctr">
              <a:defRPr i="1">
                <a:solidFill>
                  <a:schemeClr val="accent1"/>
                </a:solidFill>
              </a:defRPr>
            </a:lvl2pPr>
            <a:lvl3pPr algn="ctr">
              <a:defRPr i="1">
                <a:solidFill>
                  <a:schemeClr val="accent1"/>
                </a:solidFill>
              </a:defRPr>
            </a:lvl3pPr>
            <a:lvl4pPr algn="ctr">
              <a:defRPr i="1">
                <a:solidFill>
                  <a:schemeClr val="accent1"/>
                </a:solidFill>
              </a:defRPr>
            </a:lvl4pPr>
            <a:lvl5pPr algn="ctr">
              <a:defRPr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“Click to edit Master text styles”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alphaModFix amt="7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605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605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478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478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859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859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732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732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1307234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UnitedWayofAnytown.org</a:t>
            </a:r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UnitedWayofAnytown.org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5666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79966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0888133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UnitedWayofAnytown.org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597899" cy="11510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8" name="Text Placeholder 20"/>
          <p:cNvSpPr>
            <a:spLocks noGrp="1"/>
          </p:cNvSpPr>
          <p:nvPr>
            <p:ph type="body" sz="quarter" idx="12" hasCustomPrompt="1"/>
          </p:nvPr>
        </p:nvSpPr>
        <p:spPr>
          <a:xfrm>
            <a:off x="7886700" y="61721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400" b="1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United Way of </a:t>
            </a:r>
            <a:r>
              <a:rPr lang="en-US" dirty="0" err="1"/>
              <a:t>Anytown</a:t>
            </a:r>
            <a:endParaRPr lang="en-US" dirty="0"/>
          </a:p>
        </p:txBody>
      </p:sp>
      <p:sp>
        <p:nvSpPr>
          <p:cNvPr id="12" name="Text Placeholder 20"/>
          <p:cNvSpPr>
            <a:spLocks noGrp="1"/>
          </p:cNvSpPr>
          <p:nvPr>
            <p:ph type="body" sz="quarter" idx="13" hasCustomPrompt="1"/>
          </p:nvPr>
        </p:nvSpPr>
        <p:spPr>
          <a:xfrm>
            <a:off x="7886699" y="6451599"/>
            <a:ext cx="2886605" cy="330201"/>
          </a:xfrm>
        </p:spPr>
        <p:txBody>
          <a:bodyPr>
            <a:normAutofit/>
          </a:bodyPr>
          <a:lstStyle>
            <a:lvl1pPr marL="0" indent="0" algn="r">
              <a:buNone/>
              <a:defRPr sz="1100" b="0">
                <a:solidFill>
                  <a:schemeClr val="accent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err="1"/>
              <a:t>UnitedWayofAnytown.org</a:t>
            </a:r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82600" y="1955800"/>
            <a:ext cx="10871200" cy="3492500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4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69" r:id="rId4"/>
    <p:sldLayoutId id="2147483670" r:id="rId5"/>
    <p:sldLayoutId id="2147483650" r:id="rId6"/>
    <p:sldLayoutId id="2147483661" r:id="rId7"/>
    <p:sldLayoutId id="2147483662" r:id="rId8"/>
    <p:sldLayoutId id="2147483667" r:id="rId9"/>
    <p:sldLayoutId id="2147483665" r:id="rId10"/>
    <p:sldLayoutId id="2147483660" r:id="rId11"/>
    <p:sldLayoutId id="2147483663" r:id="rId12"/>
    <p:sldLayoutId id="2147483666" r:id="rId13"/>
    <p:sldLayoutId id="2147483664" r:id="rId14"/>
    <p:sldLayoutId id="2147483672" r:id="rId15"/>
    <p:sldLayoutId id="2147483671" r:id="rId1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1" Type="http://schemas.openxmlformats.org/officeDocument/2006/relationships/hyperlink" Target="http://www.unitedway.org/our-impact/focus/health/" TargetMode="External"/><Relationship Id="rId12" Type="http://schemas.openxmlformats.org/officeDocument/2006/relationships/hyperlink" Target="http://www.unitedway.org/our-impact/stories" TargetMode="External"/><Relationship Id="rId13" Type="http://schemas.openxmlformats.org/officeDocument/2006/relationships/hyperlink" Target="http://www.unitedway.org/get-involved/" TargetMode="External"/><Relationship Id="rId1" Type="http://schemas.openxmlformats.org/officeDocument/2006/relationships/slideLayout" Target="../slideLayouts/slideLayout11.xml"/><Relationship Id="rId2" Type="http://schemas.openxmlformats.org/officeDocument/2006/relationships/hyperlink" Target="https://twitter.com/unitedway" TargetMode="External"/><Relationship Id="rId3" Type="http://schemas.openxmlformats.org/officeDocument/2006/relationships/hyperlink" Target="https://www.facebook.com/UnitedWay/" TargetMode="External"/><Relationship Id="rId4" Type="http://schemas.openxmlformats.org/officeDocument/2006/relationships/hyperlink" Target="https://www.instagram.com/unitedway/" TargetMode="External"/><Relationship Id="rId5" Type="http://schemas.openxmlformats.org/officeDocument/2006/relationships/hyperlink" Target="https://www.linkedin.com/company/united-way-worldwide" TargetMode="External"/><Relationship Id="rId6" Type="http://schemas.openxmlformats.org/officeDocument/2006/relationships/hyperlink" Target="http://www.unitedway.org/" TargetMode="External"/><Relationship Id="rId7" Type="http://schemas.openxmlformats.org/officeDocument/2006/relationships/hyperlink" Target="http://www.unitedway.org/get-involved/volunteer/" TargetMode="External"/><Relationship Id="rId8" Type="http://schemas.openxmlformats.org/officeDocument/2006/relationships/hyperlink" Target="http://www.unitedway.org/our-partners" TargetMode="External"/><Relationship Id="rId9" Type="http://schemas.openxmlformats.org/officeDocument/2006/relationships/hyperlink" Target="http://www.unitedway.org/our-impact/focus/education/" TargetMode="External"/><Relationship Id="rId10" Type="http://schemas.openxmlformats.org/officeDocument/2006/relationships/hyperlink" Target="http://www.unitedway.org/our-impact/focus/income/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unitedway.org/our-impact/focus/education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unitedway.org/our-impact/focus/income/" TargetMode="External"/><Relationship Id="rId3" Type="http://schemas.openxmlformats.org/officeDocument/2006/relationships/hyperlink" Target="http://www.unitedway.org/our-impact/focus/education/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edway.org/our-impact/focus/income/" TargetMode="External"/><Relationship Id="rId4" Type="http://schemas.openxmlformats.org/officeDocument/2006/relationships/hyperlink" Target="http://www.unitedway.org/get-involved/volunteer/" TargetMode="External"/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unitedway.org/our-impact/focus/health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hyperlink" Target="http://www.unitedway.org/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4102886"/>
            <a:ext cx="2044700" cy="1327089"/>
          </a:xfrm>
          <a:prstGeom prst="rect">
            <a:avLst/>
          </a:prstGeom>
        </p:spPr>
      </p:pic>
      <p:sp>
        <p:nvSpPr>
          <p:cNvPr id="9" name="Subtitle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United Way Workplace Giving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>
          <a:xfrm>
            <a:off x="1765300" y="5876073"/>
            <a:ext cx="7331075" cy="489675"/>
          </a:xfrm>
        </p:spPr>
        <p:txBody>
          <a:bodyPr>
            <a:noAutofit/>
          </a:bodyPr>
          <a:lstStyle/>
          <a:p>
            <a:r>
              <a:rPr lang="en-US" sz="2000" b="1" dirty="0"/>
              <a:t>Social Media Best Practices Guide </a:t>
            </a:r>
          </a:p>
          <a:p>
            <a:r>
              <a:rPr lang="en-US" sz="2000" b="1" i="1" dirty="0"/>
              <a:t>Corporate Partners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30001" y="6222287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 dirty="0"/>
              <a:t>United Way of </a:t>
            </a:r>
            <a:r>
              <a:rPr lang="en-US" sz="1200" dirty="0" smtClean="0"/>
              <a:t>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970317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fontScale="92500" lnSpcReduction="10000"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This bucket focuses on recapping a volunteering event, project, fundraiser, etc. 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Examples of content: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Create a recap post with quality photos and share how the volunteer event went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These can include employee quotes about the opportunity, shared employee posts from their personal page, shared post from the affiliated charity, etc.  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News stories featuring your company’s volunteering event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Sharing local media stories that feature your company and it’s connection to United Way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It is important to remember to connect these posts to your United Way by using purposeful language when sharing posts:</a:t>
            </a:r>
          </a:p>
          <a:p>
            <a:pPr marL="1600161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“Encouraging women to take charge of their health is important. We’re proud to partner with [Local United Way Name] and [affiliated charity] who are taking action in our community. Visit [website] to learn how you can get involved with [local United Way] #LiveUnited”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Post-Event / Project 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09524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0980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/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Employees play an important role in spreading the word about your partnership with United Way and associated company successes.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Employees have the power to fuel participation and give valuable feedback. 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Encouraging employees to share their experiences via personal social platforms is a great way to </a:t>
            </a:r>
            <a:r>
              <a:rPr lang="en-US" sz="2200" dirty="0">
                <a:solidFill>
                  <a:srgbClr val="595959"/>
                </a:solidFill>
              </a:rPr>
              <a:t>expand your company’s network.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Employees Play an Important Role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06506" y="627717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077600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lnSpcReduction="10000"/>
          </a:bodyPr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Encouraging your employees to become active on social media by:</a:t>
            </a:r>
          </a:p>
          <a:p>
            <a:pPr marL="1066785" lvl="1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Tagging themselves in company photos via company social channels</a:t>
            </a:r>
          </a:p>
          <a:p>
            <a:pPr marL="1676370" lvl="2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It is best practice for companies to let individuals tag themselves in photos vs. tagging without permission.</a:t>
            </a:r>
          </a:p>
          <a:p>
            <a:pPr marL="1066785" lvl="1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Posting to their personal page(s) about their employer’s partnership with United Way (fundraiser, event, volunteering experience, etc.) </a:t>
            </a:r>
          </a:p>
          <a:p>
            <a:pPr marL="1676370" lvl="2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Include tips on how to tag United Way &amp; your company within their posts (see page 22 for tagging tips.)</a:t>
            </a:r>
          </a:p>
          <a:p>
            <a:pPr marL="1066785" lvl="1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Sharing content from your website that is related to United Way and affiliated charity</a:t>
            </a:r>
          </a:p>
          <a:p>
            <a:pPr marL="1676370" lvl="2" indent="-4572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latin typeface="Arial"/>
                <a:cs typeface="Arial"/>
              </a:rPr>
              <a:t>Make sure your website content includes social share buttons to make this extremely easy for users.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Employees Can be Involved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92651" y="622463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38924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73279" cy="2337434"/>
          </a:xfrm>
        </p:spPr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06506" y="622463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Recommended Photo Sizes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9557137"/>
              </p:ext>
            </p:extLst>
          </p:nvPr>
        </p:nvGraphicFramePr>
        <p:xfrm>
          <a:off x="465666" y="2703035"/>
          <a:ext cx="3657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1113196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9848261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"/>
                          <a:cs typeface="Arial"/>
                        </a:rPr>
                        <a:t>Facebook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"/>
                          <a:cs typeface="Arial"/>
                        </a:rPr>
                        <a:t>Size (pixels)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6531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Cover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851 x 315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47225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Profile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At least</a:t>
                      </a:r>
                      <a:r>
                        <a:rPr lang="en-US" sz="1600" baseline="0" dirty="0">
                          <a:latin typeface="Arial"/>
                          <a:cs typeface="Arial"/>
                        </a:rPr>
                        <a:t> 180 x 180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5018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Link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1200 x 627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215577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700291"/>
              </p:ext>
            </p:extLst>
          </p:nvPr>
        </p:nvGraphicFramePr>
        <p:xfrm>
          <a:off x="4239683" y="2703035"/>
          <a:ext cx="3657600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1113196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9848261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"/>
                          <a:cs typeface="Arial"/>
                        </a:rPr>
                        <a:t>Twitter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"/>
                          <a:cs typeface="Arial"/>
                        </a:rPr>
                        <a:t>Size (pixels)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6531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Cover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1500 x</a:t>
                      </a:r>
                      <a:r>
                        <a:rPr lang="en-US" sz="1600" baseline="0" dirty="0">
                          <a:latin typeface="Arial"/>
                          <a:cs typeface="Arial"/>
                        </a:rPr>
                        <a:t> 500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472255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Profile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400 x</a:t>
                      </a:r>
                      <a:r>
                        <a:rPr lang="en-US" sz="1600" baseline="0" dirty="0">
                          <a:latin typeface="Arial"/>
                          <a:cs typeface="Arial"/>
                        </a:rPr>
                        <a:t> 400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5018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Tweet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440 x 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215577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08399"/>
              </p:ext>
            </p:extLst>
          </p:nvPr>
        </p:nvGraphicFramePr>
        <p:xfrm>
          <a:off x="8013700" y="2703035"/>
          <a:ext cx="3657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3111319604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984826188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Instagram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0" dirty="0">
                          <a:latin typeface="Arial"/>
                          <a:cs typeface="Arial"/>
                        </a:rPr>
                        <a:t>Size (pixels)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146531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Profile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110</a:t>
                      </a:r>
                      <a:r>
                        <a:rPr lang="en-US" sz="1600" baseline="0" dirty="0">
                          <a:latin typeface="Arial"/>
                          <a:cs typeface="Arial"/>
                        </a:rPr>
                        <a:t> x 110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0501828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Instagram photo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/>
                          <a:cs typeface="Arial"/>
                        </a:rPr>
                        <a:t>1080</a:t>
                      </a:r>
                      <a:r>
                        <a:rPr lang="en-US" sz="1600" baseline="0" dirty="0">
                          <a:latin typeface="Arial"/>
                          <a:cs typeface="Arial"/>
                        </a:rPr>
                        <a:t> x 1080</a:t>
                      </a:r>
                      <a:endParaRPr lang="en-US" sz="1600" dirty="0">
                        <a:latin typeface="Arial"/>
                        <a:cs typeface="Arial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7215577"/>
                  </a:ext>
                </a:extLst>
              </a:tr>
            </a:tbl>
          </a:graphicData>
        </a:graphic>
      </p:graphicFrame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78797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701549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Links &amp; Resources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70163" y="1913450"/>
            <a:ext cx="5029200" cy="4114800"/>
          </a:xfrm>
        </p:spPr>
        <p:txBody>
          <a:bodyPr>
            <a:norm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lang="en-US" sz="1500" b="1" dirty="0"/>
              <a:t>United Way Worldwide Social Media Accounts to Follow and Tag:</a:t>
            </a:r>
            <a:endParaRPr lang="en-US" sz="1500" dirty="0"/>
          </a:p>
          <a:p>
            <a:pPr marL="347663" lvl="1"/>
            <a:r>
              <a:rPr lang="en-US" sz="1500" b="1" dirty="0"/>
              <a:t>Twitter:</a:t>
            </a:r>
            <a:r>
              <a:rPr lang="en-US" sz="1500" dirty="0"/>
              <a:t> </a:t>
            </a:r>
            <a:r>
              <a:rPr lang="en-US" sz="1500" u="sng" dirty="0">
                <a:hlinkClick r:id="rId2"/>
              </a:rPr>
              <a:t>@UnitedWay</a:t>
            </a:r>
            <a:endParaRPr lang="en-US" sz="1500" dirty="0"/>
          </a:p>
          <a:p>
            <a:pPr marL="347663" lvl="1"/>
            <a:r>
              <a:rPr lang="en-US" sz="1500" b="1" dirty="0"/>
              <a:t>Facebook:</a:t>
            </a:r>
            <a:r>
              <a:rPr lang="en-US" sz="1500" dirty="0"/>
              <a:t> </a:t>
            </a:r>
            <a:r>
              <a:rPr lang="en-US" sz="1500" u="sng" dirty="0">
                <a:hlinkClick r:id="rId3"/>
              </a:rPr>
              <a:t>https://www.facebook.com/UnitedWay/</a:t>
            </a:r>
            <a:endParaRPr lang="en-US" sz="1500" dirty="0"/>
          </a:p>
          <a:p>
            <a:pPr marL="347663" lvl="1"/>
            <a:r>
              <a:rPr lang="en-US" sz="1500" b="1" dirty="0"/>
              <a:t>Instagram:</a:t>
            </a:r>
            <a:r>
              <a:rPr lang="en-US" sz="1500" dirty="0"/>
              <a:t> </a:t>
            </a:r>
            <a:r>
              <a:rPr lang="en-US" sz="1500" u="sng" dirty="0">
                <a:hlinkClick r:id="rId4"/>
              </a:rPr>
              <a:t>@UnitedWay</a:t>
            </a:r>
            <a:endParaRPr lang="en-US" sz="1500" dirty="0"/>
          </a:p>
          <a:p>
            <a:pPr marL="347663" lvl="1"/>
            <a:r>
              <a:rPr lang="en-US" sz="1500" b="1" dirty="0"/>
              <a:t>LinkedIn:</a:t>
            </a:r>
            <a:r>
              <a:rPr lang="en-US" sz="1500" dirty="0"/>
              <a:t> </a:t>
            </a:r>
            <a:r>
              <a:rPr lang="en-US" sz="1500" u="sng" dirty="0">
                <a:hlinkClick r:id="rId5"/>
              </a:rPr>
              <a:t>/unitedwayworldwide</a:t>
            </a: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endParaRPr lang="en-US" sz="1500" dirty="0"/>
          </a:p>
          <a:p>
            <a:pPr marL="0" indent="3175">
              <a:spcAft>
                <a:spcPts val="600"/>
              </a:spcAft>
              <a:buNone/>
            </a:pPr>
            <a:r>
              <a:rPr lang="en-US" sz="1500" b="1" dirty="0"/>
              <a:t>Local United Way social media accounts to follow &amp; tag: </a:t>
            </a:r>
          </a:p>
          <a:p>
            <a:pPr marL="347663" lvl="1"/>
            <a:r>
              <a:rPr lang="en-US" sz="1500" b="1" dirty="0" smtClean="0"/>
              <a:t>Facebook</a:t>
            </a:r>
            <a:r>
              <a:rPr lang="en-US" sz="1500" b="1" dirty="0"/>
              <a:t>:</a:t>
            </a:r>
            <a:r>
              <a:rPr lang="en-US" sz="1500" dirty="0"/>
              <a:t> </a:t>
            </a:r>
            <a:r>
              <a:rPr lang="en-US" sz="1500" dirty="0" smtClean="0"/>
              <a:t>United Way of Manistee County</a:t>
            </a:r>
            <a:endParaRPr lang="en-US" sz="1500" dirty="0"/>
          </a:p>
          <a:p>
            <a:pPr marL="347663" lvl="1"/>
            <a:r>
              <a:rPr lang="en-US" sz="1500" b="1" dirty="0"/>
              <a:t>Instagram:</a:t>
            </a:r>
            <a:r>
              <a:rPr lang="en-US" sz="1500" dirty="0"/>
              <a:t> </a:t>
            </a:r>
            <a:r>
              <a:rPr lang="en-US" sz="1500" dirty="0" err="1" smtClean="0"/>
              <a:t>uniitedwayofmanistee</a:t>
            </a:r>
            <a:endParaRPr lang="en-US" sz="1500" dirty="0"/>
          </a:p>
          <a:p>
            <a:pPr marL="347663" indent="0">
              <a:buNone/>
            </a:pPr>
            <a:r>
              <a:rPr lang="en-US" sz="1500" i="1" dirty="0" smtClean="0">
                <a:solidFill>
                  <a:srgbClr val="FF0000"/>
                </a:solidFill>
              </a:rPr>
              <a:t>*</a:t>
            </a:r>
            <a:r>
              <a:rPr lang="en-US" sz="1500" i="1" dirty="0">
                <a:solidFill>
                  <a:srgbClr val="FF0000"/>
                </a:solidFill>
              </a:rPr>
              <a:t>Local United Way should fill in all applicable </a:t>
            </a:r>
            <a:r>
              <a:rPr lang="en-US" sz="1400" i="1" dirty="0">
                <a:solidFill>
                  <a:srgbClr val="FF0000"/>
                </a:solidFill>
              </a:rPr>
              <a:t>accounts as a reference for new employees</a:t>
            </a:r>
            <a:endParaRPr lang="en-US" sz="14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952384" y="1913450"/>
            <a:ext cx="5029200" cy="4114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000"/>
              </a:spcBef>
              <a:spcAft>
                <a:spcPts val="600"/>
              </a:spcAft>
            </a:pPr>
            <a:r>
              <a:rPr lang="en-US" sz="1400" b="1" dirty="0"/>
              <a:t>Key Links and Resources: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6"/>
              </a:rPr>
              <a:t>United Way Website</a:t>
            </a:r>
            <a:endParaRPr lang="en-US" sz="1400" b="1" dirty="0">
              <a:solidFill>
                <a:schemeClr val="accent5"/>
              </a:solidFill>
              <a:latin typeface="Arial" charset="0"/>
              <a:ea typeface="Arial" charset="0"/>
              <a:cs typeface="Arial" charset="0"/>
            </a:endParaRPr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7"/>
              </a:rPr>
              <a:t>United Way Volunteer Portal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8"/>
              </a:rPr>
              <a:t>United Way Partnership Page</a:t>
            </a:r>
            <a:r>
              <a:rPr lang="en-US" sz="1400" dirty="0"/>
              <a:t> </a:t>
            </a:r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9"/>
              </a:rPr>
              <a:t>United Way Education Impact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10"/>
              </a:rPr>
              <a:t>United Way Financial Stability Impact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11"/>
              </a:rPr>
              <a:t>United Way Health Impact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10"/>
              </a:rPr>
              <a:t>United Way Financial Stability Impact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12"/>
              </a:rPr>
              <a:t>United Way Impact Stories</a:t>
            </a:r>
            <a:endParaRPr lang="en-US" sz="1400" dirty="0"/>
          </a:p>
          <a:p>
            <a:pPr marL="347663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 </a:t>
            </a:r>
            <a:r>
              <a:rPr lang="en-US" sz="1400" u="sng" dirty="0">
                <a:hlinkClick r:id="rId13"/>
              </a:rPr>
              <a:t>Get Involved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/>
              <a:t> </a:t>
            </a:r>
            <a:r>
              <a:rPr lang="en-US" sz="1400" u="sng" dirty="0">
                <a:hlinkClick r:id="rId7"/>
              </a:rPr>
              <a:t>Volunteer</a:t>
            </a:r>
            <a:endParaRPr lang="en-US" sz="1400" dirty="0"/>
          </a:p>
          <a:p>
            <a:pPr>
              <a:spcAft>
                <a:spcPts val="600"/>
              </a:spcAft>
            </a:pPr>
            <a:r>
              <a:rPr lang="en-US" sz="1400" dirty="0"/>
              <a:t/>
            </a:r>
            <a:br>
              <a:rPr lang="en-US" sz="1400" dirty="0"/>
            </a:br>
            <a:r>
              <a:rPr lang="en-US" sz="1400" b="1" dirty="0"/>
              <a:t>Hashtag to use on all social platforms:</a:t>
            </a:r>
            <a:endParaRPr lang="en-US" sz="1400" dirty="0"/>
          </a:p>
          <a:p>
            <a:pPr marL="347663" lvl="0" indent="-231775">
              <a:buClrTx/>
              <a:buFont typeface="Arial" panose="020B0604020202020204" pitchFamily="34" charset="0"/>
              <a:buChar char="•"/>
            </a:pPr>
            <a:r>
              <a:rPr lang="en-US" sz="1400" dirty="0" smtClean="0"/>
              <a:t>#</a:t>
            </a:r>
            <a:r>
              <a:rPr lang="en-US" sz="1400" dirty="0" err="1" smtClean="0"/>
              <a:t>JointheFight</a:t>
            </a:r>
            <a:r>
              <a:rPr lang="en-US" sz="1400" dirty="0"/>
              <a:t/>
            </a:r>
            <a:br>
              <a:rPr lang="en-US" sz="1400" dirty="0"/>
            </a:br>
            <a:endParaRPr lang="en-US" sz="1400" dirty="0"/>
          </a:p>
          <a:p>
            <a:endParaRPr lang="en-US" sz="1400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96610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 dirty="0"/>
              <a:t>United Way of </a:t>
            </a:r>
            <a:r>
              <a:rPr lang="en-US" sz="1200" smtClean="0"/>
              <a:t>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37174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755899" y="493135"/>
            <a:ext cx="9288955" cy="1151075"/>
          </a:xfrm>
        </p:spPr>
        <p:txBody>
          <a:bodyPr>
            <a:normAutofit fontScale="90000"/>
          </a:bodyPr>
          <a:lstStyle/>
          <a:p>
            <a:r>
              <a:rPr lang="en-US" dirty="0"/>
              <a:t>Pre-event / Project Example Content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285474" y="2013646"/>
            <a:ext cx="4768486" cy="4054785"/>
          </a:xfrm>
        </p:spPr>
        <p:txBody>
          <a:bodyPr>
            <a:normAutofit lnSpcReduction="10000"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b="1" dirty="0"/>
              <a:t>New Volunteer Opportunity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Facebook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/>
              </a:rPr>
              <a:t>We’re excited to announce our newest @UnitedWayGMWC volunteering opportunity. This month, we’re partnering with [@affiliatedcharity] who work towards empowering young women as leaders in the classroom. Connect with [insert contact information] or visit [insert website] to learn how you can get involved! #LiveUnited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Instagram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/>
              </a:rPr>
              <a:t>We’re excited to announce our newest @UnitedWayGMWC volunteering opportunity. This month, we’re partnering with [@affliatedcharity] who work towards empowering young women as leaders in the classroom. Connect with [insert contact information] to learn how you can get involved! #LiveUnited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b="1" dirty="0"/>
              <a:t>Twitter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cs typeface="Arial"/>
              </a:rPr>
              <a:t>We’re to work with @UnitedWayGMWC &amp; [@affiliatedcharity] in May! Visit [website] to learn how you can get involved. #LiveUnited </a:t>
            </a:r>
          </a:p>
          <a:p>
            <a:endParaRPr lang="en-US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6743927" y="1999557"/>
            <a:ext cx="4604576" cy="36781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spcBef>
                <a:spcPts val="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400" b="1" dirty="0"/>
              <a:t>How Employees Can Be Involved </a:t>
            </a:r>
          </a:p>
          <a:p>
            <a:pPr marL="171450" indent="-1714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Facebook</a:t>
            </a:r>
          </a:p>
          <a:p>
            <a:pPr marL="628650" lvl="1" indent="-1714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Can’t attend the </a:t>
            </a:r>
            <a:r>
              <a:rPr lang="en-US" sz="1200" dirty="0">
                <a:cs typeface="Arial"/>
              </a:rPr>
              <a:t>@UnitedWayGMWC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job seminar next week but want to help give back? We’re still looking for volunteers to review resumes before and after the seminar. Contact [XXX] to learn more! #LiveUnited  </a:t>
            </a:r>
          </a:p>
          <a:p>
            <a:pPr marL="628650" lvl="1" indent="-1714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en-US" sz="1200" dirty="0">
              <a:cs typeface="Arial"/>
            </a:endParaRPr>
          </a:p>
          <a:p>
            <a:pPr marL="285750" indent="-2857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Instagram</a:t>
            </a:r>
          </a:p>
          <a:p>
            <a:pPr marL="742950" lvl="1" indent="-2857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Can’t attend the </a:t>
            </a:r>
            <a:r>
              <a:rPr lang="en-US" sz="1200" dirty="0">
                <a:cs typeface="Arial"/>
              </a:rPr>
              <a:t>@UnitedWayGMWC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job seminar next week but want to help give back? We’re still looking for volunteers to review resumes before and after the seminar. Contact [XXX] to learn more! #LiveUnited  </a:t>
            </a:r>
          </a:p>
          <a:p>
            <a:pPr marL="742950" lvl="1" indent="-2857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endParaRPr lang="en-US" sz="418" dirty="0"/>
          </a:p>
          <a:p>
            <a:pPr marL="171450" indent="-1714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b="1" dirty="0"/>
              <a:t>Twitter</a:t>
            </a:r>
          </a:p>
          <a:p>
            <a:pPr marL="742950" lvl="1" indent="-285750"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Volunteers needed to review resumes before and after the </a:t>
            </a:r>
            <a:r>
              <a:rPr lang="en-US" sz="1200" dirty="0">
                <a:cs typeface="Arial"/>
              </a:rPr>
              <a:t>@UnitedWayGMWC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job seminar. Contact [XXX] to learn more! #LiveUnited </a:t>
            </a:r>
          </a:p>
          <a:p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 This should be replaced with your local United Way's social handle. See page 15 for reference.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34215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150919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1800" b="1" dirty="0"/>
              <a:t>United Way Worldwide Fast Facts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Facebook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Did you know, In the state of Wisconsin, 67% of youth do not read at a proficient level? We’re excited to join forces @UnitedWayGMWC and their affiliated education charities to help improve reading levels in our community. Learn more by visiting [</a:t>
            </a:r>
            <a:r>
              <a:rPr lang="en-US" sz="1600" u="sng" dirty="0">
                <a:hlinkClick r:id="rId2"/>
              </a:rPr>
              <a:t>United Way Education Impact</a:t>
            </a:r>
            <a:r>
              <a:rPr lang="en-US" sz="1600" dirty="0"/>
              <a:t> link] #LiveUnited </a:t>
            </a:r>
            <a:endParaRPr lang="en-US" sz="1600" dirty="0">
              <a:cs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Instagram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Did you know, In the state of Wisconsin, 67% of youth do not read at a proficient level? We’re excited to join forces @UnitedWayGMWC and their affiliated education charities to help improve reading levels in our community. #LiveUnited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1" dirty="0"/>
              <a:t>Twitter</a:t>
            </a:r>
          </a:p>
          <a:p>
            <a:pPr marL="742950" lvl="1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cs typeface="Arial"/>
              </a:rPr>
              <a:t>In the state of Wisconsin, 67% of youth don't read at a proficient level? We're joining forces with @UnitedWayGMWC to combat that stat. #LiveUnited </a:t>
            </a:r>
            <a:endParaRPr lang="en-US" sz="1600" dirty="0"/>
          </a:p>
          <a:p>
            <a:pPr>
              <a:spcAft>
                <a:spcPts val="600"/>
              </a:spcAft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611600" y="493135"/>
            <a:ext cx="10550197" cy="1151075"/>
          </a:xfrm>
        </p:spPr>
        <p:txBody>
          <a:bodyPr>
            <a:normAutofit/>
          </a:bodyPr>
          <a:lstStyle/>
          <a:p>
            <a:r>
              <a:rPr lang="en-US" sz="3600" dirty="0"/>
              <a:t>Pre-event / Project Example Content (cont.)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 This should be replaced with your local United Way's social handle. See page 15 for reference.</a:t>
            </a:r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48070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791414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5"/>
          <p:cNvSpPr txBox="1">
            <a:spLocks/>
          </p:cNvSpPr>
          <p:nvPr/>
        </p:nvSpPr>
        <p:spPr>
          <a:xfrm>
            <a:off x="7822560" y="2811147"/>
            <a:ext cx="3474720" cy="418576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Financial Stability </a:t>
            </a: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job training, budgeting and tax resources and more,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empowers everyone to find financial stability: [Suggested link to </a:t>
            </a:r>
            <a:r>
              <a:rPr lang="en-US" sz="1400" dirty="0"/>
              <a:t> </a:t>
            </a:r>
            <a:r>
              <a:rPr lang="en-US" sz="1400" u="sng" dirty="0">
                <a:hlinkClick r:id="rId2"/>
              </a:rPr>
              <a:t>United Way Financial Stability Impact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page]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#LiveUnited so that everyone can stand on study financial ground and the community can rise as one. Join us: [Suggested link to </a:t>
            </a:r>
            <a:r>
              <a:rPr lang="en-US" sz="1400" dirty="0"/>
              <a:t> </a:t>
            </a:r>
            <a:r>
              <a:rPr lang="en-US" sz="1400" u="sng" dirty="0">
                <a:hlinkClick r:id="rId2"/>
              </a:rPr>
              <a:t>United Way Financial Stability Impact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page]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solidFill>
                <a:srgbClr val="59595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24672" y="515067"/>
            <a:ext cx="9667328" cy="1151075"/>
          </a:xfrm>
        </p:spPr>
        <p:txBody>
          <a:bodyPr>
            <a:normAutofit/>
          </a:bodyPr>
          <a:lstStyle/>
          <a:p>
            <a:r>
              <a:rPr lang="en-US" sz="3600" dirty="0"/>
              <a:t>Pre-event / Project Example Content (cont.)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5505" y="2148563"/>
            <a:ext cx="110538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are general United Way key pillar example posts. Use/modify as they relate and connect to your company. 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515449" y="2811147"/>
            <a:ext cx="3474720" cy="3539430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General Support</a:t>
            </a: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hope you’ll join us in supporting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together we can make a better future to all.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 takes cross sector commitment to reach and support every person in every community. That's why we support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!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support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 the fight for the health, education, and financial stability of every person and every community.  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solidFill>
                <a:srgbClr val="595959"/>
              </a:solidFill>
            </a:endParaRPr>
          </a:p>
        </p:txBody>
      </p:sp>
      <p:sp>
        <p:nvSpPr>
          <p:cNvPr id="9" name="Content Placeholder 5"/>
          <p:cNvSpPr txBox="1">
            <a:spLocks/>
          </p:cNvSpPr>
          <p:nvPr/>
        </p:nvSpPr>
        <p:spPr>
          <a:xfrm>
            <a:off x="4180363" y="2811147"/>
            <a:ext cx="3474720" cy="3785652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</a:t>
            </a: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Education is the cornerstone for success in work and life. See how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improves education in your community: [Suggested link to </a:t>
            </a:r>
            <a:r>
              <a:rPr lang="en-US" sz="1400" dirty="0"/>
              <a:t> </a:t>
            </a:r>
            <a:r>
              <a:rPr lang="en-US" sz="1400" u="sng" dirty="0">
                <a:hlinkClick r:id="rId3"/>
              </a:rPr>
              <a:t>United Way Education Impact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page]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We’re honored to partner with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improve lives through better education in our community: [Suggested link to </a:t>
            </a:r>
            <a:r>
              <a:rPr lang="en-US" sz="1400" dirty="0"/>
              <a:t> </a:t>
            </a:r>
            <a:r>
              <a:rPr lang="en-US" sz="1400" u="sng" dirty="0">
                <a:hlinkClick r:id="rId3"/>
              </a:rPr>
              <a:t>United Way Education Impact</a:t>
            </a:r>
            <a:r>
              <a:rPr lang="en-US" sz="1400" dirty="0"/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page]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endParaRPr lang="en-US" sz="14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800" i="1" dirty="0">
              <a:solidFill>
                <a:srgbClr val="595959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 This should be replaced with your local United Way's social handle. See page 15 for reference.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78797" y="6234164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6159927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508907" y="493135"/>
            <a:ext cx="9683093" cy="1151075"/>
          </a:xfrm>
        </p:spPr>
        <p:txBody>
          <a:bodyPr>
            <a:normAutofit/>
          </a:bodyPr>
          <a:lstStyle/>
          <a:p>
            <a:r>
              <a:rPr lang="en-US" sz="3600" dirty="0"/>
              <a:t>Pre-Event / Project Example Content (cont.)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32020" y="2148563"/>
            <a:ext cx="105279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>
                <a:solidFill>
                  <a:srgbClr val="5959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Below are general United Way key pillar example posts. Use/modify as they relate and connect to your company. </a:t>
            </a:r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1440109" y="2630459"/>
            <a:ext cx="4096512" cy="3354765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</a:t>
            </a: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Healthy communities need healthy people. With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 fight to connect everyone to quality, affordable care. [Suggested link 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United Way Health Impact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page]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healthy is your community? See the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Common Good Forecaster</a:t>
            </a:r>
            <a:r>
              <a:rPr lang="en-US" sz="14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en-US" sz="1400" b="1" u="sng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[Suggested link to 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United Way Financial Stability Impact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</a:p>
          <a:p>
            <a:pPr lvl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endParaRPr lang="en-US" sz="1600" dirty="0">
              <a:solidFill>
                <a:srgbClr val="595959"/>
              </a:solidFill>
              <a:latin typeface="Calibri"/>
              <a:ea typeface="Calibri" panose="020F0502020204030204" pitchFamily="34" charset="0"/>
              <a:cs typeface="Calibri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solidFill>
                <a:srgbClr val="595959"/>
              </a:solidFill>
              <a:latin typeface="Calibri"/>
              <a:cs typeface="Calibri"/>
            </a:endParaRPr>
          </a:p>
        </p:txBody>
      </p:sp>
      <p:sp>
        <p:nvSpPr>
          <p:cNvPr id="10" name="Content Placeholder 5"/>
          <p:cNvSpPr txBox="1">
            <a:spLocks/>
          </p:cNvSpPr>
          <p:nvPr/>
        </p:nvSpPr>
        <p:spPr>
          <a:xfrm>
            <a:off x="6164333" y="2630460"/>
            <a:ext cx="4096512" cy="3139321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n-ea"/>
                <a:cs typeface="Arial"/>
              </a:defRPr>
            </a:lvl1pPr>
            <a:lvl2pPr marL="609585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2133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219170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828754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438339" indent="0" algn="l" defTabSz="609585" rtl="0" eaLnBrk="1" latinLnBrk="0" hangingPunct="1">
              <a:spcBef>
                <a:spcPct val="20000"/>
              </a:spcBef>
              <a:buClr>
                <a:srgbClr val="FDD63E"/>
              </a:buClr>
              <a:buFontTx/>
              <a:buNone/>
              <a:defRPr sz="1867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335271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962301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571886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5181470" indent="-304792" algn="l" defTabSz="609585" rtl="0" eaLnBrk="1" latinLnBrk="0" hangingPunct="1">
              <a:spcBef>
                <a:spcPct val="20000"/>
              </a:spcBef>
              <a:buFont typeface="Arial"/>
              <a:buChar char="•"/>
              <a:defRPr sz="26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r>
              <a:rPr lang="en-US" sz="1600" b="1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Volunteer/Give Back</a:t>
            </a: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We're proud to be part of more the millions of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volunteers worldwide. Join the #LiveUnited movement today: [Suggested link to </a:t>
            </a:r>
            <a:r>
              <a:rPr lang="en-US" sz="1400" u="sng" dirty="0">
                <a:hlinkClick r:id="rId4"/>
              </a:rPr>
              <a:t>Volunteer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Page]</a:t>
            </a:r>
          </a:p>
          <a:p>
            <a:pPr marL="342900" lvl="0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It’s the caring power of communities like ours that make </a:t>
            </a:r>
            <a:r>
              <a:rPr lang="en-US" sz="1400" dirty="0"/>
              <a:t>@UnitedWayGMWC </a:t>
            </a:r>
            <a:r>
              <a:rPr lang="en-US" sz="1400" dirty="0">
                <a:solidFill>
                  <a:srgbClr val="59595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success stories possible. We're proud and thankful for our partnership!</a:t>
            </a:r>
          </a:p>
          <a:p>
            <a:pPr marL="4572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25000"/>
                </a:schemeClr>
              </a:buClr>
            </a:pPr>
            <a:endParaRPr lang="en-US" sz="1600" dirty="0">
              <a:solidFill>
                <a:srgbClr val="59595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1400" i="1" dirty="0">
              <a:solidFill>
                <a:srgbClr val="59595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 This should be replaced with your local United Way's social handle. See page 15 for reference.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21504" y="622463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7740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597899" cy="1151075"/>
          </a:xfrm>
        </p:spPr>
        <p:txBody>
          <a:bodyPr/>
          <a:lstStyle/>
          <a:p>
            <a:r>
              <a:rPr lang="en-US" dirty="0"/>
              <a:t>Table of Contents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2</a:t>
            </a:fld>
            <a:endParaRPr lang="en-US" dirty="0"/>
          </a:p>
        </p:txBody>
      </p:sp>
      <p:graphicFrame>
        <p:nvGraphicFramePr>
          <p:cNvPr id="8" name="Content Placeholder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578154164"/>
              </p:ext>
            </p:extLst>
          </p:nvPr>
        </p:nvGraphicFramePr>
        <p:xfrm>
          <a:off x="1005840" y="1828800"/>
          <a:ext cx="1014058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709">
                  <a:extLst>
                    <a:ext uri="{9D8B030D-6E8A-4147-A177-3AD203B41FA5}">
                      <a16:colId xmlns:a16="http://schemas.microsoft.com/office/drawing/2014/main" xmlns="" val="3922755096"/>
                    </a:ext>
                  </a:extLst>
                </a:gridCol>
                <a:gridCol w="2446871">
                  <a:extLst>
                    <a:ext uri="{9D8B030D-6E8A-4147-A177-3AD203B41FA5}">
                      <a16:colId xmlns:a16="http://schemas.microsoft.com/office/drawing/2014/main" xmlns="" val="2239967045"/>
                    </a:ext>
                  </a:extLst>
                </a:gridCol>
              </a:tblGrid>
              <a:tr h="2878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PAGE</a:t>
                      </a:r>
                      <a:r>
                        <a:rPr lang="en-US" sz="1200" dirty="0"/>
                        <a:t> </a:t>
                      </a:r>
                      <a:endParaRPr lang="en-US" sz="1200" dirty="0">
                        <a:latin typeface="Arial"/>
                        <a:cs typeface="Arial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44911833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Introduction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3734447694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Creation 101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4-10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696079317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Whom Are You Posting?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639878657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When and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What to Post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539518748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How to Tell your Company Partner Story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7-10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582322027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Employees Play an Important Role 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11-12</a:t>
                      </a:r>
                      <a:endParaRPr lang="en-US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996041003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0" lvl="0" indent="-436900">
                        <a:buFont typeface="Arial" panose="020B0604020202020204" pitchFamily="34" charset="0"/>
                        <a:buNone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Appendix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13-23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4076211806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Recommended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Photo Sizes 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430156368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 Links &amp; Resources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Pre-Event/Program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 Posts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16-19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Event/Program</a:t>
                      </a:r>
                      <a:r>
                        <a:rPr lang="en-US" sz="12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Example Posts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3118100439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Post-Event/Program Example Posts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3491710943"/>
                  </a:ext>
                </a:extLst>
              </a:tr>
              <a:tr h="287888">
                <a:tc>
                  <a:txBody>
                    <a:bodyPr/>
                    <a:lstStyle/>
                    <a:p>
                      <a:pPr marL="628650" marR="0" lvl="2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Content Tips &amp; Checklist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22-23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2299423103"/>
                  </a:ext>
                </a:extLst>
              </a:tr>
            </a:tbl>
          </a:graphicData>
        </a:graphic>
      </p:graphicFrame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67738" y="621285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380269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023360"/>
          </a:xfr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600" b="1" dirty="0"/>
              <a:t>Ongoing Company Accomplishments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Facebook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We’re thrilled to announce we’ve raised over [dollar amount] so far in our @UnitedWay campaign! Huge thank you to all of our supporters so far. </a:t>
            </a:r>
          </a:p>
          <a:p>
            <a:pPr marL="2286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      Don’t forget, we only have 1 week left, have you made your pledge yet? Visit [</a:t>
            </a:r>
            <a:r>
              <a:rPr lang="en-US" sz="1400" u="sng" dirty="0">
                <a:latin typeface="Arial"/>
                <a:cs typeface="Arial"/>
                <a:hlinkClick r:id="rId2"/>
              </a:rPr>
              <a:t>United Way Website</a:t>
            </a:r>
            <a:r>
              <a:rPr lang="en-US" sz="1400" dirty="0">
                <a:latin typeface="Arial"/>
                <a:cs typeface="Arial"/>
              </a:rPr>
              <a:t>] to make your pledge today!</a:t>
            </a:r>
          </a:p>
          <a:p>
            <a:pPr marL="2286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      #LiveUnited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Instagram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We’re thrilled to announce we’ve raised over [dollar amount] so far in our @UnitedWay campaign! Huge thank you to all of our supporters. 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 Don’t forget, we only have 1 week left, have you made your pledge yet? Visit [</a:t>
            </a:r>
            <a:r>
              <a:rPr lang="en-US" sz="1400" u="sng" dirty="0">
                <a:latin typeface="Arial"/>
                <a:cs typeface="Arial"/>
                <a:hlinkClick r:id="rId2"/>
              </a:rPr>
              <a:t>United Way Website</a:t>
            </a:r>
            <a:r>
              <a:rPr lang="en-US" sz="1400" dirty="0">
                <a:latin typeface="Arial"/>
                <a:cs typeface="Arial"/>
              </a:rPr>
              <a:t>] to make your pledge today!</a:t>
            </a:r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#LiveUnited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Twitter</a:t>
            </a:r>
          </a:p>
          <a:p>
            <a:pPr marL="742950" lvl="1" indent="-28575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We’ve raised over [dollar amount] in our </a:t>
            </a:r>
            <a:r>
              <a:rPr lang="en-US" sz="1400" dirty="0"/>
              <a:t>@UnitedWayGMWC </a:t>
            </a:r>
            <a:r>
              <a:rPr lang="en-US" sz="1400" dirty="0">
                <a:latin typeface="Arial"/>
                <a:cs typeface="Arial"/>
              </a:rPr>
              <a:t>campaign so far! Have you pledged yet? Visit [</a:t>
            </a:r>
            <a:r>
              <a:rPr lang="en-US" sz="1400" u="sng" dirty="0">
                <a:latin typeface="Arial"/>
                <a:cs typeface="Arial"/>
                <a:hlinkClick r:id="rId2"/>
              </a:rPr>
              <a:t>United Way Website</a:t>
            </a:r>
            <a:r>
              <a:rPr lang="en-US" sz="1400" dirty="0">
                <a:latin typeface="Arial"/>
                <a:cs typeface="Arial"/>
              </a:rPr>
              <a:t>] to pledge today! #LiveUnited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Event / Program Example Content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 This should be replaced with your local United Way's social handle. See page 15 for reference.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64943" y="6234164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423693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023360"/>
          </a:xfrm>
        </p:spPr>
        <p:txBody>
          <a:bodyPr>
            <a:normAutofit/>
          </a:bodyPr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1600" b="1" dirty="0"/>
              <a:t>Event/Program Recap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Facebook</a:t>
            </a:r>
          </a:p>
          <a:p>
            <a:pPr marL="74136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“Quote from employee volunteer” </a:t>
            </a:r>
          </a:p>
          <a:p>
            <a:pPr marL="741363" lvl="1" indent="-284163"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 We had a great time at [@affiliatedcharity], [action]! Huge thank you to all of our volunteers and @UnitedWayGMWC for helping to organize. 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Instagram</a:t>
            </a:r>
          </a:p>
          <a:p>
            <a:pPr marL="74136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“Quote from employee volunteer”</a:t>
            </a:r>
          </a:p>
          <a:p>
            <a:pPr marL="741363" lvl="1" indent="-284163">
              <a:spcAft>
                <a:spcPts val="600"/>
              </a:spcAft>
              <a:buNone/>
            </a:pPr>
            <a:r>
              <a:rPr lang="en-US" sz="1400" dirty="0">
                <a:latin typeface="Arial"/>
                <a:cs typeface="Arial"/>
              </a:rPr>
              <a:t>      We had a great time at [@affiliatedcharity], [action]! Huge thank you to all of our volunteers and @UnitedWayGMWC for helping to organize. </a:t>
            </a:r>
            <a:endParaRPr lang="en-US" sz="1600" dirty="0">
              <a:latin typeface="Arial"/>
              <a:cs typeface="Arial"/>
            </a:endParaRP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/>
              <a:t>Twitter</a:t>
            </a:r>
          </a:p>
          <a:p>
            <a:pPr marL="741363" lvl="1" indent="-284163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latin typeface="Arial"/>
                <a:cs typeface="Arial"/>
              </a:rPr>
              <a:t>We had a great time at [@affiliatedcharity], [action]! Huge thank you to all of our volunteers and @UnitedWayGMWC for helping to organize. </a:t>
            </a:r>
          </a:p>
          <a:p>
            <a:pPr marL="0" indent="0">
              <a:spcAft>
                <a:spcPts val="600"/>
              </a:spcAft>
              <a:buNone/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2490724" y="493135"/>
            <a:ext cx="9616395" cy="1151075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Post-Event / Program Example Content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5474" y="6377625"/>
            <a:ext cx="42923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@UnitedWayGMWC is used as an example. This should be replaced with your local United Way's social handle. See page 15 for reference.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20361" y="6219630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1158301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023360"/>
          </a:xfrm>
        </p:spPr>
        <p:txBody>
          <a:bodyPr>
            <a:norm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How to Tag a Person or Organization</a:t>
            </a:r>
          </a:p>
          <a:p>
            <a:pPr marL="895335" lvl="1" indent="-28575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When you or a fan “tags” another fan or organization, you are curating content on their page. Place “@” before typing the name, and the mention will appear.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800" dirty="0"/>
              <a:t>Photos</a:t>
            </a:r>
          </a:p>
          <a:p>
            <a:pPr marL="952485" lvl="1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When posting photos to any platform, be sure they meet the following criteria:</a:t>
            </a:r>
          </a:p>
          <a:p>
            <a:pPr marL="1562070" lvl="2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Quality is key (non-blurry)</a:t>
            </a:r>
          </a:p>
          <a:p>
            <a:pPr marL="1562070" lvl="2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Include people (employees, action shots, group shots, etc.) – fans like to see people in action vs. a photo of a room</a:t>
            </a:r>
          </a:p>
          <a:p>
            <a:pPr marL="1562070" lvl="2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dirty="0">
                <a:latin typeface="Arial"/>
                <a:cs typeface="Arial"/>
              </a:rPr>
              <a:t>If possible, use the recommended size for the platform you are posting on (see page 14 for recommended photo sizes) 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Tips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20361" y="622463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706556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023360"/>
          </a:xfrm>
        </p:spPr>
        <p:txBody>
          <a:bodyPr/>
          <a:lstStyle/>
          <a:p>
            <a:pPr marL="457200" indent="-4572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Use this checklist to ensure you have all the proper elements to your social media post:</a:t>
            </a:r>
          </a:p>
          <a:p>
            <a:pPr marL="952485" lvl="1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Tag Local United Way page &amp; affiliated charity (if possible) </a:t>
            </a:r>
          </a:p>
          <a:p>
            <a:pPr marL="952485" lvl="1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Include quality photos </a:t>
            </a:r>
          </a:p>
          <a:p>
            <a:pPr marL="952485" lvl="1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Include hashtag: #LiveUnited</a:t>
            </a:r>
          </a:p>
          <a:p>
            <a:pPr marL="952485" lvl="1" indent="-34290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Include United Way key links where applicable (see page 15 key links and resources)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Checklist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348069" y="6219630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34675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/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Sharing your story as a United Way partner on social media will enhance your campaign by: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helping recruit your employees as new volunteers and generate donations by showing the type of projects in which your company participates.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helping your Local United Way gain support by sharing projects that positively affect lives in your community.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giving you the opportunity to thank employee volunteers and donors for their efforts.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sharing your company volunteering/donation success with community members.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Learning when, what and how to post will help achieve these goals. 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755900" y="493135"/>
            <a:ext cx="9115534" cy="1151075"/>
          </a:xfrm>
        </p:spPr>
        <p:txBody>
          <a:bodyPr>
            <a:normAutofit fontScale="90000"/>
          </a:bodyPr>
          <a:lstStyle/>
          <a:p>
            <a:r>
              <a:rPr lang="en-US" dirty="0"/>
              <a:t>Share Your Corporate Partner Story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12543" y="622463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299665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This document will help create successful social media content by knowing: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when</a:t>
            </a:r>
            <a:r>
              <a:rPr lang="en-US" dirty="0">
                <a:latin typeface="Arial"/>
                <a:cs typeface="Arial"/>
              </a:rPr>
              <a:t> to strategically post.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what </a:t>
            </a:r>
            <a:r>
              <a:rPr lang="en-US" dirty="0">
                <a:latin typeface="Arial"/>
                <a:cs typeface="Arial"/>
              </a:rPr>
              <a:t>to post to accurately tell your story.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latin typeface="Arial"/>
                <a:cs typeface="Arial"/>
              </a:rPr>
              <a:t>how</a:t>
            </a:r>
            <a:r>
              <a:rPr lang="en-US" dirty="0">
                <a:latin typeface="Arial"/>
                <a:cs typeface="Arial"/>
              </a:rPr>
              <a:t> to tell your story through timely content buckets. </a:t>
            </a:r>
          </a:p>
          <a:p>
            <a:pPr>
              <a:spcAft>
                <a:spcPts val="600"/>
              </a:spcAft>
            </a:pPr>
            <a:endParaRPr lang="en-US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Creation 101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81815" y="6230350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53281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lnSpcReduction="10000"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Your company’s target audience is made up of: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Prospective volunteers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Prospective volunteer donors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Current volunteers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Current company donors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Company stakeholders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Community organizations that can benefit from your company’s involvement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Keep your audience in mind when you create posts to ensure your content is relevant and interesting for fans.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Whom Are You Posting?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67961" y="6212889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 dirty="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23889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fontScale="92500" lnSpcReduction="20000"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Post 1-3 times per United Way related event or project.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/>
                <a:cs typeface="Arial"/>
              </a:rPr>
              <a:t>Keep content directly connected to your partnership with United Way. 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Posts should relate back to United Way’s key pillars:</a:t>
            </a:r>
          </a:p>
          <a:p>
            <a:pPr marL="838179" lvl="1" indent="-22859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Health</a:t>
            </a:r>
          </a:p>
          <a:p>
            <a:pPr marL="838179" lvl="1" indent="-22859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Education</a:t>
            </a:r>
          </a:p>
          <a:p>
            <a:pPr marL="838179" lvl="1" indent="-228594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/>
                <a:cs typeface="Arial"/>
              </a:rPr>
              <a:t>Financial Stability 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Posts should have a clear connection to your company and/or United Way fundraising/volunteering efforts.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Consistently using the United Way hashtag, #LiveUnited, can help distinguish your Workplace Giving content among other posts and continue to drive United Way brand awareness and content curation among the organization as a whole.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and What to Post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64942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60648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lnSpcReduction="10000"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Your company has an inspiring story to tell, but how do we do that while consistently connecting to United Way and their key pillars? 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Generating content that fits into three timely topics: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Pre-Event / Project</a:t>
            </a:r>
          </a:p>
          <a:p>
            <a:pPr marL="2209744" lvl="3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Volunteering opportunities and United Way mission/pillar/local content (related to company)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Event / Project</a:t>
            </a:r>
          </a:p>
          <a:p>
            <a:pPr marL="2209744" lvl="3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Affiliated charity spotlights, live event posts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/>
                <a:cs typeface="Arial"/>
              </a:rPr>
              <a:t>Post-Event</a:t>
            </a:r>
          </a:p>
          <a:p>
            <a:pPr marL="2209744" lvl="3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latin typeface="Arial"/>
                <a:cs typeface="Arial"/>
              </a:rPr>
              <a:t>Event recaps, company fundraising achievements &amp; volunteer/ local media testimonials (shared content)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Tell Your Story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26397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 dirty="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339404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/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This bucket focuses on telling your audience about how your company connects with United Way and what opportunities are coming up.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/>
              <a:t>Examples of content: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cs typeface="Arial"/>
              </a:rPr>
              <a:t>New volunteering opportunity: </a:t>
            </a:r>
            <a:r>
              <a:rPr lang="en-US" sz="2000" dirty="0">
                <a:latin typeface="Arial"/>
                <a:cs typeface="Arial"/>
              </a:rPr>
              <a:t>Share volunteering opportunity details to recruit employee participation (where, what, when, who to contact, etc.)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cs typeface="Arial"/>
              </a:rPr>
              <a:t>*United Way Fast Facts: </a:t>
            </a:r>
            <a:r>
              <a:rPr lang="en-US" sz="2000" dirty="0">
                <a:latin typeface="Arial"/>
                <a:cs typeface="Arial"/>
              </a:rPr>
              <a:t>Fast facts that relate to your company’s interests and where fans can learn more. </a:t>
            </a:r>
          </a:p>
          <a:p>
            <a:pPr marL="990575" lvl="1" indent="-380990">
              <a:spcBef>
                <a:spcPts val="10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b="1" dirty="0">
                <a:latin typeface="Arial"/>
                <a:cs typeface="Arial"/>
              </a:rPr>
              <a:t>How employees can be involved: </a:t>
            </a:r>
            <a:r>
              <a:rPr lang="en-US" sz="2000" dirty="0">
                <a:latin typeface="Arial"/>
                <a:cs typeface="Arial"/>
              </a:rPr>
              <a:t>Highlight simple ways outside of volunteering opportunities for employees to give back through United Way.</a:t>
            </a:r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Pre-Event / Project </a:t>
            </a:r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893129" y="6395382"/>
            <a:ext cx="9919209" cy="5105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1100" b="0" i="0" kern="12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*See pages 16-19 for example posts </a:t>
            </a: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263652" y="6232406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654726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920240"/>
            <a:ext cx="10972800" cy="4114800"/>
          </a:xfrm>
        </p:spPr>
        <p:txBody>
          <a:bodyPr>
            <a:normAutofit fontScale="92500" lnSpcReduction="20000"/>
          </a:bodyPr>
          <a:lstStyle/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This bucket focuses on sharing your current projects and volunteering opportunities as well as the organizations you work with. </a:t>
            </a:r>
          </a:p>
          <a:p>
            <a:pPr marL="380990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Creating content that falls into (but is not limited to) the following categories is a great way to share your local story while easily connecting to the United Way pillars: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Volunteering event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If it fits the opportunity, share photos and volunteer updates throughout the event. 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Ongoing company accomplishments 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Share company successes like reaching a fundraising benchmark or positive results from an ongoing company project. </a:t>
            </a:r>
          </a:p>
          <a:p>
            <a:pPr marL="990575" lvl="1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Local organization spotlights</a:t>
            </a:r>
          </a:p>
          <a:p>
            <a:pPr marL="1600160" lvl="2" indent="-38099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Near the event (within the week/on the day) create an organization spotlight sharing details of their mission, how they are affiliated with United Way, what you’ll be doing at your volunteering event, etc.</a:t>
            </a:r>
            <a:endParaRPr lang="en-US" sz="1900" dirty="0"/>
          </a:p>
          <a:p>
            <a:pPr>
              <a:spcAft>
                <a:spcPts val="600"/>
              </a:spcAft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BB69291-A384-1346-A27A-D0A1C91B6C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/ Project </a:t>
            </a:r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2"/>
          </p:nvPr>
        </p:nvSpPr>
        <p:spPr>
          <a:xfrm>
            <a:off x="9140252" y="6251991"/>
            <a:ext cx="1878682" cy="286921"/>
          </a:xfrm>
          <a:noFill/>
          <a:ln>
            <a:noFill/>
          </a:ln>
        </p:spPr>
        <p:txBody>
          <a:bodyPr>
            <a:noAutofit/>
          </a:bodyPr>
          <a:lstStyle/>
          <a:p>
            <a:pPr algn="l"/>
            <a:r>
              <a:rPr lang="en-US" sz="1200"/>
              <a:t>United Way of Manistee County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2282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30">
      <a:dk1>
        <a:srgbClr val="000000"/>
      </a:dk1>
      <a:lt1>
        <a:srgbClr val="FFFFFF"/>
      </a:lt1>
      <a:dk2>
        <a:srgbClr val="929498"/>
      </a:dk2>
      <a:lt2>
        <a:srgbClr val="E7E6E6"/>
      </a:lt2>
      <a:accent1>
        <a:srgbClr val="004E95"/>
      </a:accent1>
      <a:accent2>
        <a:srgbClr val="649BD3"/>
      </a:accent2>
      <a:accent3>
        <a:srgbClr val="EE4638"/>
      </a:accent3>
      <a:accent4>
        <a:srgbClr val="FBB43E"/>
      </a:accent4>
      <a:accent5>
        <a:srgbClr val="515151"/>
      </a:accent5>
      <a:accent6>
        <a:srgbClr val="EA7200"/>
      </a:accent6>
      <a:hlink>
        <a:srgbClr val="004E95"/>
      </a:hlink>
      <a:folHlink>
        <a:srgbClr val="EE4638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2735</Words>
  <Application>Microsoft Macintosh PowerPoint</Application>
  <PresentationFormat>Widescreen</PresentationFormat>
  <Paragraphs>293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Calibri</vt:lpstr>
      <vt:lpstr>Arial</vt:lpstr>
      <vt:lpstr>Office Theme</vt:lpstr>
      <vt:lpstr>PowerPoint Presentation</vt:lpstr>
      <vt:lpstr>Table of Contents </vt:lpstr>
      <vt:lpstr>Share Your Corporate Partner Story</vt:lpstr>
      <vt:lpstr>Content Creation 101</vt:lpstr>
      <vt:lpstr>For Whom Are You Posting?</vt:lpstr>
      <vt:lpstr>When and What to Post</vt:lpstr>
      <vt:lpstr>How to Tell Your Story</vt:lpstr>
      <vt:lpstr>Pre-Event / Project </vt:lpstr>
      <vt:lpstr>Event / Project </vt:lpstr>
      <vt:lpstr>Post-Event / Project </vt:lpstr>
      <vt:lpstr>Employees Play an Important Role</vt:lpstr>
      <vt:lpstr>How Employees Can be Involved</vt:lpstr>
      <vt:lpstr>Appendix</vt:lpstr>
      <vt:lpstr>Recommended Photo Sizes</vt:lpstr>
      <vt:lpstr>Key Links &amp; Resources </vt:lpstr>
      <vt:lpstr>Pre-event / Project Example Content </vt:lpstr>
      <vt:lpstr>Pre-event / Project Example Content (cont.) </vt:lpstr>
      <vt:lpstr>Pre-event / Project Example Content (cont.) </vt:lpstr>
      <vt:lpstr>Pre-Event / Project Example Content (cont.) </vt:lpstr>
      <vt:lpstr>Event / Program Example Content</vt:lpstr>
      <vt:lpstr>Post-Event / Program Example Content</vt:lpstr>
      <vt:lpstr>Content Tips</vt:lpstr>
      <vt:lpstr>Content Checklist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2017-03-18T17:41:33Z</dcterms:created>
  <dcterms:modified xsi:type="dcterms:W3CDTF">2017-07-26T14:08:51Z</dcterms:modified>
</cp:coreProperties>
</file>